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B3071B9-878E-48D3-8654-F8C1AD1944AC}">
  <a:tblStyle styleId="{AB3071B9-878E-48D3-8654-F8C1AD1944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39ca29b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39ca29b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990ae19d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990ae19d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39ca29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9ca29b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990ae19d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990ae19da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-Technical </a:t>
            </a:r>
            <a:endParaRPr/>
          </a:p>
          <a:p>
            <a:pPr indent="-298450" lvl="0" marL="457200" rtl="0" algn="l">
              <a:spcBef>
                <a:spcPts val="0"/>
              </a:spcBef>
              <a:spcAft>
                <a:spcPts val="0"/>
              </a:spcAft>
              <a:buSzPts val="1100"/>
              <a:buChar char="-"/>
            </a:pPr>
            <a:r>
              <a:rPr lang="en"/>
              <a:t>It is important to determine at the beginning when creating the project outline to make sure that we identify what the most important areas for functionality are and what some of the added features would be. </a:t>
            </a:r>
            <a:endParaRPr/>
          </a:p>
          <a:p>
            <a:pPr indent="-298450" lvl="0" marL="457200" rtl="0" algn="l">
              <a:spcBef>
                <a:spcPts val="0"/>
              </a:spcBef>
              <a:spcAft>
                <a:spcPts val="0"/>
              </a:spcAft>
              <a:buSzPts val="1100"/>
              <a:buChar char="-"/>
            </a:pPr>
            <a:r>
              <a:rPr lang="en"/>
              <a:t>If something happens with a group member, you can always trim down some of the added features for the project. At least in the short term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99cb973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99cb973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 the problem that our project will be solving is the fact that current maps are static and difficult to follow as you can see with the map that I have included as an example. It can be difficult for visitors or incoming freshman on campus to really know how to get around without a prior understanding or where surrounding buildings are.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99cb9735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99cb9735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interactive campus map will allow users to click on specific locations on a map. Then we will have a database that has information about each location on campus. When a location is clicked 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99cb9735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99cb9735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94f02de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4f02de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90ae19d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90ae19d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990ae19d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990ae19d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990ae19d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990ae19d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buildings located on RPI’s campus will be available in our database.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39ca29b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9ca29b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RPI Campus Map </a:t>
            </a:r>
            <a:endParaRPr/>
          </a:p>
        </p:txBody>
      </p:sp>
      <p:sp>
        <p:nvSpPr>
          <p:cNvPr id="135" name="Google Shape;135;p13"/>
          <p:cNvSpPr txBox="1"/>
          <p:nvPr>
            <p:ph idx="1" type="subTitle"/>
          </p:nvPr>
        </p:nvSpPr>
        <p:spPr>
          <a:xfrm>
            <a:off x="311700" y="2834125"/>
            <a:ext cx="8520600" cy="11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Sebastien Boulas, Justin Gaskins, Christopher Pence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aphicFrame>
        <p:nvGraphicFramePr>
          <p:cNvPr id="219" name="Google Shape;219;p23"/>
          <p:cNvGraphicFramePr/>
          <p:nvPr/>
        </p:nvGraphicFramePr>
        <p:xfrm>
          <a:off x="651150" y="168210"/>
          <a:ext cx="3000000" cy="3000000"/>
        </p:xfrm>
        <a:graphic>
          <a:graphicData uri="http://schemas.openxmlformats.org/drawingml/2006/table">
            <a:tbl>
              <a:tblPr>
                <a:noFill/>
                <a:tableStyleId>{AB3071B9-878E-48D3-8654-F8C1AD1944AC}</a:tableStyleId>
              </a:tblPr>
              <a:tblGrid>
                <a:gridCol w="3920850"/>
                <a:gridCol w="3920850"/>
              </a:tblGrid>
              <a:tr h="524675">
                <a:tc>
                  <a:txBody>
                    <a:bodyPr>
                      <a:noAutofit/>
                    </a:bodyPr>
                    <a:lstStyle/>
                    <a:p>
                      <a:pPr indent="0" lvl="0" marL="0" rtl="0" algn="l">
                        <a:spcBef>
                          <a:spcPts val="0"/>
                        </a:spcBef>
                        <a:spcAft>
                          <a:spcPts val="0"/>
                        </a:spcAft>
                        <a:buNone/>
                      </a:pPr>
                      <a:r>
                        <a:rPr lang="en" sz="1800" u="sng">
                          <a:solidFill>
                            <a:srgbClr val="FFFFFF"/>
                          </a:solidFill>
                        </a:rPr>
                        <a:t>Dates</a:t>
                      </a:r>
                      <a:endParaRPr sz="1800" u="sng">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sz="1800" u="sng">
                          <a:solidFill>
                            <a:srgbClr val="FFFFFF"/>
                          </a:solidFill>
                        </a:rPr>
                        <a:t>Project Deliverables </a:t>
                      </a:r>
                      <a:endParaRPr sz="1800" u="sng">
                        <a:solidFill>
                          <a:srgbClr val="FFFFFF"/>
                        </a:solidFill>
                      </a:endParaRPr>
                    </a:p>
                  </a:txBody>
                  <a:tcPr marT="91425" marB="91425" marR="91425" marL="91425"/>
                </a:tc>
              </a:tr>
              <a:tr h="452800">
                <a:tc>
                  <a:txBody>
                    <a:bodyPr>
                      <a:noAutofit/>
                    </a:bodyPr>
                    <a:lstStyle/>
                    <a:p>
                      <a:pPr indent="0" lvl="0" marL="0" rtl="0" algn="l">
                        <a:spcBef>
                          <a:spcPts val="0"/>
                        </a:spcBef>
                        <a:spcAft>
                          <a:spcPts val="0"/>
                        </a:spcAft>
                        <a:buNone/>
                      </a:pPr>
                      <a:r>
                        <a:rPr lang="en">
                          <a:solidFill>
                            <a:srgbClr val="FFFFFF"/>
                          </a:solidFill>
                        </a:rPr>
                        <a:t>September 18,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Term project proposal </a:t>
                      </a:r>
                      <a:endParaRPr>
                        <a:solidFill>
                          <a:srgbClr val="FFFFFF"/>
                        </a:solidFill>
                      </a:endParaRPr>
                    </a:p>
                  </a:txBody>
                  <a:tcPr marT="91425" marB="91425" marR="91425" marL="91425"/>
                </a:tc>
              </a:tr>
              <a:tr h="448475">
                <a:tc>
                  <a:txBody>
                    <a:bodyPr>
                      <a:noAutofit/>
                    </a:bodyPr>
                    <a:lstStyle/>
                    <a:p>
                      <a:pPr indent="0" lvl="0" marL="0" rtl="0" algn="l">
                        <a:spcBef>
                          <a:spcPts val="0"/>
                        </a:spcBef>
                        <a:spcAft>
                          <a:spcPts val="0"/>
                        </a:spcAft>
                        <a:buNone/>
                      </a:pPr>
                      <a:r>
                        <a:rPr lang="en">
                          <a:solidFill>
                            <a:srgbClr val="FFFFFF"/>
                          </a:solidFill>
                        </a:rPr>
                        <a:t>October 5,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Project proposal resubmission</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November 1,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All pictures collected for project </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November 15,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HTML/CSS outline completed </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November 25,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Database outline completed </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November 29,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PHP code completed </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December 2, 2018 </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Javascript code added along with additional HTML/CSS features</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December 3, 2018 </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Final presentation completed </a:t>
                      </a:r>
                      <a:endParaRPr>
                        <a:solidFill>
                          <a:srgbClr val="FFFFFF"/>
                        </a:solidFill>
                      </a:endParaRPr>
                    </a:p>
                  </a:txBody>
                  <a:tcPr marT="91425" marB="91425" marR="91425" marL="91425"/>
                </a:tc>
              </a:tr>
              <a:tr h="435450">
                <a:tc>
                  <a:txBody>
                    <a:bodyPr>
                      <a:noAutofit/>
                    </a:bodyPr>
                    <a:lstStyle/>
                    <a:p>
                      <a:pPr indent="0" lvl="0" marL="0" rtl="0" algn="l">
                        <a:spcBef>
                          <a:spcPts val="0"/>
                        </a:spcBef>
                        <a:spcAft>
                          <a:spcPts val="0"/>
                        </a:spcAft>
                        <a:buNone/>
                      </a:pPr>
                      <a:r>
                        <a:rPr lang="en">
                          <a:solidFill>
                            <a:srgbClr val="FFFFFF"/>
                          </a:solidFill>
                        </a:rPr>
                        <a:t>December 11, 2018</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Final touches to code and team evaluations  completed</a:t>
                      </a:r>
                      <a:endParaRPr>
                        <a:solidFill>
                          <a:srgbClr val="FFFFFF"/>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 Made </a:t>
            </a:r>
            <a:endParaRPr/>
          </a:p>
        </p:txBody>
      </p:sp>
      <p:sp>
        <p:nvSpPr>
          <p:cNvPr id="225" name="Google Shape;225;p24"/>
          <p:cNvSpPr txBox="1"/>
          <p:nvPr>
            <p:ph idx="1" type="body"/>
          </p:nvPr>
        </p:nvSpPr>
        <p:spPr>
          <a:xfrm>
            <a:off x="1297500" y="1567550"/>
            <a:ext cx="7038900" cy="316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Sebastien Boulas </a:t>
            </a:r>
            <a:endParaRPr sz="1800"/>
          </a:p>
          <a:p>
            <a:pPr indent="-342900" lvl="1" marL="914400" rtl="0" algn="l">
              <a:spcBef>
                <a:spcPts val="0"/>
              </a:spcBef>
              <a:spcAft>
                <a:spcPts val="0"/>
              </a:spcAft>
              <a:buSzPts val="1800"/>
              <a:buChar char="○"/>
            </a:pPr>
            <a:r>
              <a:rPr lang="en" sz="1800"/>
              <a:t>Presentation, project proposal, database outline </a:t>
            </a:r>
            <a:endParaRPr sz="1800"/>
          </a:p>
          <a:p>
            <a:pPr indent="-342900" lvl="1" marL="914400" rtl="0" algn="l">
              <a:spcBef>
                <a:spcPts val="0"/>
              </a:spcBef>
              <a:spcAft>
                <a:spcPts val="0"/>
              </a:spcAft>
              <a:buSzPts val="1800"/>
              <a:buChar char="○"/>
            </a:pPr>
            <a:r>
              <a:rPr lang="en" sz="1800"/>
              <a:t>Javascript code </a:t>
            </a:r>
            <a:endParaRPr sz="1800"/>
          </a:p>
          <a:p>
            <a:pPr indent="-342900" lvl="0" marL="457200" rtl="0" algn="l">
              <a:spcBef>
                <a:spcPts val="0"/>
              </a:spcBef>
              <a:spcAft>
                <a:spcPts val="0"/>
              </a:spcAft>
              <a:buSzPts val="1800"/>
              <a:buChar char="●"/>
            </a:pPr>
            <a:r>
              <a:rPr lang="en" sz="1800"/>
              <a:t>Justin Gaskins </a:t>
            </a:r>
            <a:endParaRPr sz="1800"/>
          </a:p>
          <a:p>
            <a:pPr indent="-342900" lvl="1" marL="914400" rtl="0" algn="l">
              <a:spcBef>
                <a:spcPts val="0"/>
              </a:spcBef>
              <a:spcAft>
                <a:spcPts val="0"/>
              </a:spcAft>
              <a:buSzPts val="1800"/>
              <a:buChar char="○"/>
            </a:pPr>
            <a:r>
              <a:rPr lang="en" sz="1800"/>
              <a:t>HTML /CSS styling</a:t>
            </a:r>
            <a:endParaRPr sz="1800"/>
          </a:p>
          <a:p>
            <a:pPr indent="-342900" lvl="1" marL="914400" rtl="0" algn="l">
              <a:spcBef>
                <a:spcPts val="0"/>
              </a:spcBef>
              <a:spcAft>
                <a:spcPts val="0"/>
              </a:spcAft>
              <a:buSzPts val="1800"/>
              <a:buChar char="○"/>
            </a:pPr>
            <a:r>
              <a:rPr lang="en" sz="1800"/>
              <a:t>Map Javascript</a:t>
            </a:r>
            <a:endParaRPr sz="1800"/>
          </a:p>
          <a:p>
            <a:pPr indent="-342900" lvl="0" marL="457200" rtl="0" algn="l">
              <a:spcBef>
                <a:spcPts val="0"/>
              </a:spcBef>
              <a:spcAft>
                <a:spcPts val="0"/>
              </a:spcAft>
              <a:buSzPts val="1800"/>
              <a:buChar char="●"/>
            </a:pPr>
            <a:r>
              <a:rPr lang="en" sz="1800"/>
              <a:t>Christopher Pence </a:t>
            </a:r>
            <a:endParaRPr sz="1800"/>
          </a:p>
          <a:p>
            <a:pPr indent="-342900" lvl="1" marL="914400" rtl="0" algn="l">
              <a:spcBef>
                <a:spcPts val="0"/>
              </a:spcBef>
              <a:spcAft>
                <a:spcPts val="0"/>
              </a:spcAft>
              <a:buSzPts val="1800"/>
              <a:buChar char="○"/>
            </a:pPr>
            <a:r>
              <a:rPr lang="en" sz="1800"/>
              <a:t>PHP code</a:t>
            </a:r>
            <a:endParaRPr sz="1800"/>
          </a:p>
          <a:p>
            <a:pPr indent="-342900" lvl="1" marL="914400" rtl="0" algn="l">
              <a:spcBef>
                <a:spcPts val="0"/>
              </a:spcBef>
              <a:spcAft>
                <a:spcPts val="0"/>
              </a:spcAft>
              <a:buSzPts val="1800"/>
              <a:buChar char="○"/>
            </a:pPr>
            <a:r>
              <a:rPr lang="en" sz="1800"/>
              <a:t>Completed database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 </a:t>
            </a:r>
            <a:endParaRPr/>
          </a:p>
        </p:txBody>
      </p:sp>
      <p:sp>
        <p:nvSpPr>
          <p:cNvPr id="231" name="Google Shape;23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Non-technical </a:t>
            </a:r>
            <a:endParaRPr sz="1800"/>
          </a:p>
          <a:p>
            <a:pPr indent="-342900" lvl="1" marL="914400" rtl="0" algn="l">
              <a:spcBef>
                <a:spcPts val="0"/>
              </a:spcBef>
              <a:spcAft>
                <a:spcPts val="0"/>
              </a:spcAft>
              <a:buSzPts val="1800"/>
              <a:buChar char="○"/>
            </a:pPr>
            <a:r>
              <a:rPr lang="en" sz="1800"/>
              <a:t>Always have a plan B </a:t>
            </a:r>
            <a:endParaRPr sz="1800"/>
          </a:p>
          <a:p>
            <a:pPr indent="-342900" lvl="1" marL="914400" rtl="0" algn="l">
              <a:spcBef>
                <a:spcPts val="0"/>
              </a:spcBef>
              <a:spcAft>
                <a:spcPts val="0"/>
              </a:spcAft>
              <a:buSzPts val="1800"/>
              <a:buChar char="○"/>
            </a:pPr>
            <a:r>
              <a:rPr lang="en" sz="1800"/>
              <a:t>Losing a team member required our team to adjust</a:t>
            </a:r>
            <a:endParaRPr sz="1800"/>
          </a:p>
          <a:p>
            <a:pPr indent="-342900" lvl="0" marL="457200" rtl="0" algn="l">
              <a:spcBef>
                <a:spcPts val="0"/>
              </a:spcBef>
              <a:spcAft>
                <a:spcPts val="0"/>
              </a:spcAft>
              <a:buSzPts val="1800"/>
              <a:buChar char="●"/>
            </a:pPr>
            <a:r>
              <a:rPr lang="en" sz="1800"/>
              <a:t>Technical  </a:t>
            </a:r>
            <a:endParaRPr sz="1800"/>
          </a:p>
          <a:p>
            <a:pPr indent="-342900" lvl="1" marL="914400" rtl="0" algn="l">
              <a:spcBef>
                <a:spcPts val="0"/>
              </a:spcBef>
              <a:spcAft>
                <a:spcPts val="0"/>
              </a:spcAft>
              <a:buSzPts val="1800"/>
              <a:buChar char="○"/>
            </a:pPr>
            <a:r>
              <a:rPr lang="en" sz="1800"/>
              <a:t>API</a:t>
            </a:r>
            <a:endParaRPr sz="1800"/>
          </a:p>
          <a:p>
            <a:pPr indent="-342900" lvl="1" marL="914400" rtl="0" algn="l">
              <a:spcBef>
                <a:spcPts val="0"/>
              </a:spcBef>
              <a:spcAft>
                <a:spcPts val="0"/>
              </a:spcAft>
              <a:buSzPts val="1800"/>
              <a:buChar char="○"/>
            </a:pPr>
            <a:r>
              <a:rPr lang="en" sz="1800"/>
              <a:t>Using PHP to search and insert into an SQL database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We are Solving</a:t>
            </a:r>
            <a:endParaRPr/>
          </a:p>
        </p:txBody>
      </p:sp>
      <p:sp>
        <p:nvSpPr>
          <p:cNvPr id="141" name="Google Shape;141;p14"/>
          <p:cNvSpPr txBox="1"/>
          <p:nvPr>
            <p:ph idx="1" type="body"/>
          </p:nvPr>
        </p:nvSpPr>
        <p:spPr>
          <a:xfrm>
            <a:off x="1297500" y="981200"/>
            <a:ext cx="7038900" cy="3903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800"/>
              <a:t>Current campus maps are static and difficult to follow</a:t>
            </a:r>
            <a:r>
              <a:rPr lang="en" sz="1200"/>
              <a:t> </a:t>
            </a:r>
            <a:endParaRPr/>
          </a:p>
        </p:txBody>
      </p:sp>
      <p:pic>
        <p:nvPicPr>
          <p:cNvPr id="142" name="Google Shape;142;p14"/>
          <p:cNvPicPr preferRelativeResize="0"/>
          <p:nvPr/>
        </p:nvPicPr>
        <p:blipFill>
          <a:blip r:embed="rId3">
            <a:alphaModFix/>
          </a:blip>
          <a:stretch>
            <a:fillRect/>
          </a:stretch>
        </p:blipFill>
        <p:spPr>
          <a:xfrm>
            <a:off x="2359850" y="1580475"/>
            <a:ext cx="3989876" cy="32380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Product</a:t>
            </a:r>
            <a:endParaRPr/>
          </a:p>
        </p:txBody>
      </p:sp>
      <p:sp>
        <p:nvSpPr>
          <p:cNvPr id="148" name="Google Shape;148;p15"/>
          <p:cNvSpPr txBox="1"/>
          <p:nvPr>
            <p:ph idx="1" type="body"/>
          </p:nvPr>
        </p:nvSpPr>
        <p:spPr>
          <a:xfrm>
            <a:off x="1172325" y="120342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Interactive campus map </a:t>
            </a:r>
            <a:endParaRPr sz="1600"/>
          </a:p>
          <a:p>
            <a:pPr indent="-330200" lvl="1" marL="914400" rtl="0" algn="l">
              <a:spcBef>
                <a:spcPts val="0"/>
              </a:spcBef>
              <a:spcAft>
                <a:spcPts val="0"/>
              </a:spcAft>
              <a:buSzPts val="1600"/>
              <a:buChar char="○"/>
            </a:pPr>
            <a:r>
              <a:rPr lang="en" sz="1600"/>
              <a:t>Database include information about each location on campus</a:t>
            </a:r>
            <a:endParaRPr sz="1600"/>
          </a:p>
          <a:p>
            <a:pPr indent="-330200" lvl="1" marL="914400" rtl="0" algn="l">
              <a:spcBef>
                <a:spcPts val="0"/>
              </a:spcBef>
              <a:spcAft>
                <a:spcPts val="0"/>
              </a:spcAft>
              <a:buSzPts val="1600"/>
              <a:buChar char="○"/>
            </a:pPr>
            <a:r>
              <a:rPr lang="en" sz="1600"/>
              <a:t>Includes photos of different locations on campus</a:t>
            </a:r>
            <a:endParaRPr sz="1600"/>
          </a:p>
          <a:p>
            <a:pPr indent="-330200" lvl="1" marL="914400" rtl="0" algn="l">
              <a:spcBef>
                <a:spcPts val="0"/>
              </a:spcBef>
              <a:spcAft>
                <a:spcPts val="0"/>
              </a:spcAft>
              <a:buSzPts val="1600"/>
              <a:buChar char="○"/>
            </a:pPr>
            <a:r>
              <a:rPr lang="en" sz="1600"/>
              <a:t>Helpful comments about various locations posted </a:t>
            </a:r>
            <a:endParaRPr sz="1600"/>
          </a:p>
        </p:txBody>
      </p:sp>
      <p:pic>
        <p:nvPicPr>
          <p:cNvPr id="149" name="Google Shape;149;p15"/>
          <p:cNvPicPr preferRelativeResize="0"/>
          <p:nvPr/>
        </p:nvPicPr>
        <p:blipFill>
          <a:blip r:embed="rId3">
            <a:alphaModFix/>
          </a:blip>
          <a:stretch>
            <a:fillRect/>
          </a:stretch>
        </p:blipFill>
        <p:spPr>
          <a:xfrm>
            <a:off x="2551226" y="2500600"/>
            <a:ext cx="4281101" cy="240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Users</a:t>
            </a:r>
            <a:endParaRPr/>
          </a:p>
        </p:txBody>
      </p:sp>
      <p:sp>
        <p:nvSpPr>
          <p:cNvPr id="155" name="Google Shape;155;p16"/>
          <p:cNvSpPr txBox="1"/>
          <p:nvPr>
            <p:ph idx="1" type="body"/>
          </p:nvPr>
        </p:nvSpPr>
        <p:spPr>
          <a:xfrm>
            <a:off x="1217825" y="1055475"/>
            <a:ext cx="7038900" cy="2911200"/>
          </a:xfrm>
          <a:prstGeom prst="rect">
            <a:avLst/>
          </a:prstGeom>
        </p:spPr>
        <p:txBody>
          <a:bodyPr anchorCtr="0" anchor="t" bIns="91425" lIns="91425" spcFirstLastPara="1" rIns="91425" wrap="square" tIns="91425">
            <a:noAutofit/>
          </a:bodyPr>
          <a:lstStyle/>
          <a:p>
            <a:pPr indent="-330200" lvl="1" marL="914400" rtl="0" algn="l">
              <a:spcBef>
                <a:spcPts val="0"/>
              </a:spcBef>
              <a:spcAft>
                <a:spcPts val="0"/>
              </a:spcAft>
              <a:buSzPts val="1600"/>
              <a:buChar char="○"/>
            </a:pPr>
            <a:r>
              <a:rPr lang="en" sz="1600"/>
              <a:t>Target market would be new students, freshman, and visitors on campus</a:t>
            </a:r>
            <a:endParaRPr sz="1600"/>
          </a:p>
          <a:p>
            <a:pPr indent="-330200" lvl="1" marL="914400" rtl="0" algn="l">
              <a:spcBef>
                <a:spcPts val="0"/>
              </a:spcBef>
              <a:spcAft>
                <a:spcPts val="0"/>
              </a:spcAft>
              <a:buSzPts val="1600"/>
              <a:buChar char="○"/>
            </a:pPr>
            <a:r>
              <a:rPr lang="en" sz="1600"/>
              <a:t>Anyone can view the campus map along with the reviews</a:t>
            </a:r>
            <a:endParaRPr sz="1600"/>
          </a:p>
          <a:p>
            <a:pPr indent="-330200" lvl="1" marL="914400" rtl="0" algn="l">
              <a:spcBef>
                <a:spcPts val="0"/>
              </a:spcBef>
              <a:spcAft>
                <a:spcPts val="0"/>
              </a:spcAft>
              <a:buSzPts val="1600"/>
              <a:buChar char="○"/>
            </a:pPr>
            <a:r>
              <a:rPr lang="en" sz="1600"/>
              <a:t>Current students posting photos and reviews </a:t>
            </a:r>
            <a:endParaRPr sz="1600"/>
          </a:p>
        </p:txBody>
      </p:sp>
      <p:pic>
        <p:nvPicPr>
          <p:cNvPr id="156" name="Google Shape;156;p16"/>
          <p:cNvPicPr preferRelativeResize="0"/>
          <p:nvPr/>
        </p:nvPicPr>
        <p:blipFill>
          <a:blip r:embed="rId3">
            <a:alphaModFix/>
          </a:blip>
          <a:stretch>
            <a:fillRect/>
          </a:stretch>
        </p:blipFill>
        <p:spPr>
          <a:xfrm>
            <a:off x="3678450" y="2447775"/>
            <a:ext cx="4070951" cy="22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 </a:t>
            </a:r>
            <a:endParaRPr/>
          </a:p>
        </p:txBody>
      </p:sp>
      <p:sp>
        <p:nvSpPr>
          <p:cNvPr id="162" name="Google Shape;162;p17"/>
          <p:cNvSpPr txBox="1"/>
          <p:nvPr>
            <p:ph idx="1" type="body"/>
          </p:nvPr>
        </p:nvSpPr>
        <p:spPr>
          <a:xfrm>
            <a:off x="1297500" y="1567550"/>
            <a:ext cx="31830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Javascript </a:t>
            </a:r>
            <a:endParaRPr sz="1800"/>
          </a:p>
          <a:p>
            <a:pPr indent="-342900" lvl="0" marL="457200" rtl="0" algn="l">
              <a:spcBef>
                <a:spcPts val="0"/>
              </a:spcBef>
              <a:spcAft>
                <a:spcPts val="0"/>
              </a:spcAft>
              <a:buSzPts val="1800"/>
              <a:buChar char="●"/>
            </a:pPr>
            <a:r>
              <a:rPr lang="en" sz="1800"/>
              <a:t>PHP</a:t>
            </a:r>
            <a:endParaRPr sz="1800"/>
          </a:p>
          <a:p>
            <a:pPr indent="-342900" lvl="0" marL="457200" rtl="0" algn="l">
              <a:spcBef>
                <a:spcPts val="0"/>
              </a:spcBef>
              <a:spcAft>
                <a:spcPts val="0"/>
              </a:spcAft>
              <a:buSzPts val="1800"/>
              <a:buChar char="●"/>
            </a:pPr>
            <a:r>
              <a:rPr lang="en" sz="1800"/>
              <a:t>mySQL/phpMyadmin</a:t>
            </a:r>
            <a:endParaRPr sz="1800"/>
          </a:p>
          <a:p>
            <a:pPr indent="-342900" lvl="0" marL="457200" rtl="0" algn="l">
              <a:spcBef>
                <a:spcPts val="0"/>
              </a:spcBef>
              <a:spcAft>
                <a:spcPts val="0"/>
              </a:spcAft>
              <a:buSzPts val="1800"/>
              <a:buChar char="●"/>
            </a:pPr>
            <a:r>
              <a:rPr lang="en" sz="1800"/>
              <a:t>Apache Web Server</a:t>
            </a:r>
            <a:endParaRPr sz="1800"/>
          </a:p>
          <a:p>
            <a:pPr indent="-342900" lvl="0" marL="457200" rtl="0" algn="l">
              <a:spcBef>
                <a:spcPts val="0"/>
              </a:spcBef>
              <a:spcAft>
                <a:spcPts val="0"/>
              </a:spcAft>
              <a:buSzPts val="1800"/>
              <a:buChar char="●"/>
            </a:pPr>
            <a:r>
              <a:rPr lang="en" sz="1800"/>
              <a:t>HTML/CSS</a:t>
            </a:r>
            <a:endParaRPr sz="1800"/>
          </a:p>
          <a:p>
            <a:pPr indent="-342900" lvl="0" marL="457200" rtl="0" algn="l">
              <a:spcBef>
                <a:spcPts val="0"/>
              </a:spcBef>
              <a:spcAft>
                <a:spcPts val="0"/>
              </a:spcAft>
              <a:buSzPts val="1800"/>
              <a:buChar char="●"/>
            </a:pPr>
            <a:r>
              <a:rPr lang="en" sz="1800"/>
              <a:t>JSON</a:t>
            </a:r>
            <a:endParaRPr sz="1800"/>
          </a:p>
          <a:p>
            <a:pPr indent="-342900" lvl="0" marL="457200" rtl="0" algn="l">
              <a:spcBef>
                <a:spcPts val="0"/>
              </a:spcBef>
              <a:spcAft>
                <a:spcPts val="0"/>
              </a:spcAft>
              <a:buSzPts val="1800"/>
              <a:buChar char="●"/>
            </a:pPr>
            <a:r>
              <a:rPr lang="en" sz="1800"/>
              <a:t>Leaflet Map API</a:t>
            </a:r>
            <a:endParaRPr sz="1800"/>
          </a:p>
        </p:txBody>
      </p:sp>
      <p:pic>
        <p:nvPicPr>
          <p:cNvPr id="163" name="Google Shape;163;p17"/>
          <p:cNvPicPr preferRelativeResize="0"/>
          <p:nvPr/>
        </p:nvPicPr>
        <p:blipFill>
          <a:blip r:embed="rId3">
            <a:alphaModFix/>
          </a:blip>
          <a:stretch>
            <a:fillRect/>
          </a:stretch>
        </p:blipFill>
        <p:spPr>
          <a:xfrm>
            <a:off x="4262650" y="1928775"/>
            <a:ext cx="2194701" cy="1285950"/>
          </a:xfrm>
          <a:prstGeom prst="rect">
            <a:avLst/>
          </a:prstGeom>
          <a:noFill/>
          <a:ln>
            <a:noFill/>
          </a:ln>
        </p:spPr>
      </p:pic>
      <p:pic>
        <p:nvPicPr>
          <p:cNvPr id="164" name="Google Shape;164;p17"/>
          <p:cNvPicPr preferRelativeResize="0"/>
          <p:nvPr/>
        </p:nvPicPr>
        <p:blipFill>
          <a:blip r:embed="rId4">
            <a:alphaModFix/>
          </a:blip>
          <a:stretch>
            <a:fillRect/>
          </a:stretch>
        </p:blipFill>
        <p:spPr>
          <a:xfrm>
            <a:off x="6909875" y="1955661"/>
            <a:ext cx="1785725" cy="1339300"/>
          </a:xfrm>
          <a:prstGeom prst="rect">
            <a:avLst/>
          </a:prstGeom>
          <a:noFill/>
          <a:ln>
            <a:noFill/>
          </a:ln>
        </p:spPr>
      </p:pic>
      <p:pic>
        <p:nvPicPr>
          <p:cNvPr id="165" name="Google Shape;165;p17"/>
          <p:cNvPicPr preferRelativeResize="0"/>
          <p:nvPr/>
        </p:nvPicPr>
        <p:blipFill rotWithShape="1">
          <a:blip r:embed="rId5">
            <a:alphaModFix/>
          </a:blip>
          <a:srcRect b="19640" l="0" r="0" t="16235"/>
          <a:stretch/>
        </p:blipFill>
        <p:spPr>
          <a:xfrm>
            <a:off x="6015175" y="3366513"/>
            <a:ext cx="2680425" cy="1405338"/>
          </a:xfrm>
          <a:prstGeom prst="rect">
            <a:avLst/>
          </a:prstGeom>
          <a:noFill/>
          <a:ln>
            <a:noFill/>
          </a:ln>
        </p:spPr>
      </p:pic>
      <p:pic>
        <p:nvPicPr>
          <p:cNvPr id="166" name="Google Shape;166;p17"/>
          <p:cNvPicPr preferRelativeResize="0"/>
          <p:nvPr/>
        </p:nvPicPr>
        <p:blipFill>
          <a:blip r:embed="rId6">
            <a:alphaModFix/>
          </a:blip>
          <a:stretch>
            <a:fillRect/>
          </a:stretch>
        </p:blipFill>
        <p:spPr>
          <a:xfrm>
            <a:off x="4731650" y="3413875"/>
            <a:ext cx="1136573" cy="1136573"/>
          </a:xfrm>
          <a:prstGeom prst="rect">
            <a:avLst/>
          </a:prstGeom>
          <a:noFill/>
          <a:ln>
            <a:noFill/>
          </a:ln>
        </p:spPr>
      </p:pic>
      <p:pic>
        <p:nvPicPr>
          <p:cNvPr id="167" name="Google Shape;167;p17"/>
          <p:cNvPicPr preferRelativeResize="0"/>
          <p:nvPr/>
        </p:nvPicPr>
        <p:blipFill>
          <a:blip r:embed="rId7">
            <a:alphaModFix/>
          </a:blip>
          <a:stretch>
            <a:fillRect/>
          </a:stretch>
        </p:blipFill>
        <p:spPr>
          <a:xfrm>
            <a:off x="4800675" y="922647"/>
            <a:ext cx="3436466" cy="91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Feature A </a:t>
            </a:r>
            <a:endParaRPr/>
          </a:p>
        </p:txBody>
      </p:sp>
      <p:sp>
        <p:nvSpPr>
          <p:cNvPr id="173" name="Google Shape;173;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Interactive Map</a:t>
            </a:r>
            <a:endParaRPr sz="1800"/>
          </a:p>
          <a:p>
            <a:pPr indent="-342900" lvl="1" marL="914400" rtl="0" algn="l">
              <a:lnSpc>
                <a:spcPct val="150000"/>
              </a:lnSpc>
              <a:spcBef>
                <a:spcPts val="0"/>
              </a:spcBef>
              <a:spcAft>
                <a:spcPts val="0"/>
              </a:spcAft>
              <a:buSzPts val="1800"/>
              <a:buChar char="○"/>
            </a:pPr>
            <a:r>
              <a:rPr lang="en" sz="1800"/>
              <a:t>When a user clicks on a specific map location, an image and the location’s name is shown </a:t>
            </a:r>
            <a:endParaRPr sz="1800"/>
          </a:p>
          <a:p>
            <a:pPr indent="-342900" lvl="1" marL="914400" rtl="0" algn="l">
              <a:lnSpc>
                <a:spcPct val="150000"/>
              </a:lnSpc>
              <a:spcBef>
                <a:spcPts val="0"/>
              </a:spcBef>
              <a:spcAft>
                <a:spcPts val="0"/>
              </a:spcAft>
              <a:buSzPts val="1800"/>
              <a:buChar char="○"/>
            </a:pPr>
            <a:r>
              <a:rPr lang="en" sz="1800"/>
              <a:t>Map can be moved or panned in or out for a better view</a:t>
            </a:r>
            <a:endParaRPr sz="1800"/>
          </a:p>
          <a:p>
            <a:pPr indent="-342900" lvl="1" marL="914400" rtl="0" algn="l">
              <a:lnSpc>
                <a:spcPct val="150000"/>
              </a:lnSpc>
              <a:spcBef>
                <a:spcPts val="0"/>
              </a:spcBef>
              <a:spcAft>
                <a:spcPts val="0"/>
              </a:spcAft>
              <a:buSzPts val="1800"/>
              <a:buChar char="○"/>
            </a:pPr>
            <a:r>
              <a:rPr lang="en" sz="1800"/>
              <a:t>Support for multiple tile layers and dynamic loading of markers</a:t>
            </a:r>
            <a:endParaRPr sz="1800"/>
          </a:p>
          <a:p>
            <a:pPr indent="0" lvl="0" marL="0" rtl="0" algn="l">
              <a:spcBef>
                <a:spcPts val="1600"/>
              </a:spcBef>
              <a:spcAft>
                <a:spcPts val="160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Feature B </a:t>
            </a:r>
            <a:endParaRPr/>
          </a:p>
        </p:txBody>
      </p:sp>
      <p:sp>
        <p:nvSpPr>
          <p:cNvPr id="179" name="Google Shape;17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Searching </a:t>
            </a:r>
            <a:endParaRPr sz="1800"/>
          </a:p>
          <a:p>
            <a:pPr indent="-342900" lvl="1" marL="914400" rtl="0" algn="l">
              <a:spcBef>
                <a:spcPts val="0"/>
              </a:spcBef>
              <a:spcAft>
                <a:spcPts val="0"/>
              </a:spcAft>
              <a:buSzPts val="1800"/>
              <a:buChar char="○"/>
            </a:pPr>
            <a:r>
              <a:rPr lang="en" sz="1800"/>
              <a:t>Search bar on the top of each page allows user to search for:</a:t>
            </a:r>
            <a:endParaRPr sz="1800"/>
          </a:p>
          <a:p>
            <a:pPr indent="-342900" lvl="2" marL="1371600" rtl="0" algn="l">
              <a:spcBef>
                <a:spcPts val="0"/>
              </a:spcBef>
              <a:spcAft>
                <a:spcPts val="0"/>
              </a:spcAft>
              <a:buSzPts val="1800"/>
              <a:buChar char="■"/>
            </a:pPr>
            <a:r>
              <a:rPr lang="en" sz="1800"/>
              <a:t>Official</a:t>
            </a:r>
            <a:r>
              <a:rPr lang="en" sz="1800"/>
              <a:t> names of locations</a:t>
            </a:r>
            <a:endParaRPr sz="1800"/>
          </a:p>
          <a:p>
            <a:pPr indent="-342900" lvl="2" marL="1371600" rtl="0" algn="l">
              <a:spcBef>
                <a:spcPts val="0"/>
              </a:spcBef>
              <a:spcAft>
                <a:spcPts val="0"/>
              </a:spcAft>
              <a:buSzPts val="1800"/>
              <a:buChar char="■"/>
            </a:pPr>
            <a:r>
              <a:rPr lang="en" sz="1800"/>
              <a:t>Nicknames for locations</a:t>
            </a:r>
            <a:endParaRPr sz="1800"/>
          </a:p>
          <a:p>
            <a:pPr indent="0" lvl="0" marL="914400" rtl="0" algn="l">
              <a:spcBef>
                <a:spcPts val="1600"/>
              </a:spcBef>
              <a:spcAft>
                <a:spcPts val="1600"/>
              </a:spcAft>
              <a:buNone/>
            </a:pPr>
            <a:r>
              <a:t/>
            </a:r>
            <a:endParaRPr sz="1800"/>
          </a:p>
        </p:txBody>
      </p:sp>
      <p:pic>
        <p:nvPicPr>
          <p:cNvPr id="180" name="Google Shape;180;p19"/>
          <p:cNvPicPr preferRelativeResize="0"/>
          <p:nvPr/>
        </p:nvPicPr>
        <p:blipFill>
          <a:blip r:embed="rId3">
            <a:alphaModFix/>
          </a:blip>
          <a:stretch>
            <a:fillRect/>
          </a:stretch>
        </p:blipFill>
        <p:spPr>
          <a:xfrm>
            <a:off x="5233575" y="3313800"/>
            <a:ext cx="3616800" cy="1582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Feature C</a:t>
            </a:r>
            <a:endParaRPr/>
          </a:p>
        </p:txBody>
      </p:sp>
      <p:sp>
        <p:nvSpPr>
          <p:cNvPr id="186" name="Google Shape;186;p20"/>
          <p:cNvSpPr txBox="1"/>
          <p:nvPr>
            <p:ph idx="1" type="body"/>
          </p:nvPr>
        </p:nvSpPr>
        <p:spPr>
          <a:xfrm>
            <a:off x="1160975" y="10347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Comments and Images</a:t>
            </a:r>
            <a:endParaRPr sz="1800"/>
          </a:p>
          <a:p>
            <a:pPr indent="-342900" lvl="1" marL="914400" rtl="0" algn="l">
              <a:spcBef>
                <a:spcPts val="0"/>
              </a:spcBef>
              <a:spcAft>
                <a:spcPts val="0"/>
              </a:spcAft>
              <a:buSzPts val="1800"/>
              <a:buChar char="○"/>
            </a:pPr>
            <a:r>
              <a:rPr lang="en" sz="1800"/>
              <a:t>Using a database we store user comments</a:t>
            </a:r>
            <a:endParaRPr sz="1800"/>
          </a:p>
          <a:p>
            <a:pPr indent="-342900" lvl="1" marL="914400" rtl="0" algn="l">
              <a:spcBef>
                <a:spcPts val="0"/>
              </a:spcBef>
              <a:spcAft>
                <a:spcPts val="0"/>
              </a:spcAft>
              <a:buSzPts val="1800"/>
              <a:buChar char="○"/>
            </a:pPr>
            <a:r>
              <a:rPr lang="en" sz="1800"/>
              <a:t>We allow users to submit comments</a:t>
            </a:r>
            <a:endParaRPr sz="1800"/>
          </a:p>
          <a:p>
            <a:pPr indent="-342900" lvl="1" marL="914400" rtl="0" algn="l">
              <a:spcBef>
                <a:spcPts val="0"/>
              </a:spcBef>
              <a:spcAft>
                <a:spcPts val="0"/>
              </a:spcAft>
              <a:buSzPts val="1800"/>
              <a:buChar char="○"/>
            </a:pPr>
            <a:r>
              <a:rPr lang="en" sz="1800"/>
              <a:t>Users can submit links to images</a:t>
            </a:r>
            <a:endParaRPr sz="1800"/>
          </a:p>
        </p:txBody>
      </p:sp>
      <p:pic>
        <p:nvPicPr>
          <p:cNvPr id="187" name="Google Shape;187;p20"/>
          <p:cNvPicPr preferRelativeResize="0"/>
          <p:nvPr/>
        </p:nvPicPr>
        <p:blipFill>
          <a:blip r:embed="rId3">
            <a:alphaModFix/>
          </a:blip>
          <a:stretch>
            <a:fillRect/>
          </a:stretch>
        </p:blipFill>
        <p:spPr>
          <a:xfrm>
            <a:off x="5383650" y="3013063"/>
            <a:ext cx="2952750" cy="155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nvSpPr>
        <p:spPr>
          <a:xfrm>
            <a:off x="370325" y="1407250"/>
            <a:ext cx="3168300" cy="3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			PHP</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			SQL</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Leaflet		Javascript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			</a:t>
            </a:r>
            <a:endParaRPr>
              <a:solidFill>
                <a:srgbClr val="FFFFFF"/>
              </a:solidFill>
            </a:endParaRPr>
          </a:p>
          <a:p>
            <a:pPr indent="457200" lvl="0" marL="914400" rtl="0" algn="l">
              <a:spcBef>
                <a:spcPts val="0"/>
              </a:spcBef>
              <a:spcAft>
                <a:spcPts val="0"/>
              </a:spcAft>
              <a:buNone/>
            </a:pPr>
            <a:r>
              <a:rPr lang="en">
                <a:solidFill>
                  <a:srgbClr val="FFFFFF"/>
                </a:solidFill>
              </a:rPr>
              <a:t>HTML/CSS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93" name="Google Shape;19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Overview </a:t>
            </a:r>
            <a:endParaRPr/>
          </a:p>
        </p:txBody>
      </p:sp>
      <p:grpSp>
        <p:nvGrpSpPr>
          <p:cNvPr id="194" name="Google Shape;194;p21"/>
          <p:cNvGrpSpPr/>
          <p:nvPr/>
        </p:nvGrpSpPr>
        <p:grpSpPr>
          <a:xfrm>
            <a:off x="3728275" y="1218174"/>
            <a:ext cx="4990453" cy="3254212"/>
            <a:chOff x="1949125" y="1177799"/>
            <a:chExt cx="4990453" cy="3254212"/>
          </a:xfrm>
        </p:grpSpPr>
        <p:sp>
          <p:nvSpPr>
            <p:cNvPr id="195" name="Google Shape;195;p21"/>
            <p:cNvSpPr/>
            <p:nvPr/>
          </p:nvSpPr>
          <p:spPr>
            <a:xfrm>
              <a:off x="1949125" y="1177850"/>
              <a:ext cx="305100" cy="32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1"/>
            <p:cNvGrpSpPr/>
            <p:nvPr/>
          </p:nvGrpSpPr>
          <p:grpSpPr>
            <a:xfrm>
              <a:off x="2204421" y="1177799"/>
              <a:ext cx="4735157" cy="3254212"/>
              <a:chOff x="3339250" y="1186900"/>
              <a:chExt cx="2807350" cy="2133350"/>
            </a:xfrm>
          </p:grpSpPr>
          <p:pic>
            <p:nvPicPr>
              <p:cNvPr id="197" name="Google Shape;197;p21"/>
              <p:cNvPicPr preferRelativeResize="0"/>
              <p:nvPr/>
            </p:nvPicPr>
            <p:blipFill rotWithShape="1">
              <a:blip r:embed="rId3">
                <a:alphaModFix/>
              </a:blip>
              <a:srcRect b="31581" l="28319" r="30494" t="0"/>
              <a:stretch/>
            </p:blipFill>
            <p:spPr>
              <a:xfrm>
                <a:off x="3339250" y="1186900"/>
                <a:ext cx="2807349" cy="2133350"/>
              </a:xfrm>
              <a:prstGeom prst="rect">
                <a:avLst/>
              </a:prstGeom>
              <a:noFill/>
              <a:ln>
                <a:noFill/>
              </a:ln>
            </p:spPr>
          </p:pic>
          <p:pic>
            <p:nvPicPr>
              <p:cNvPr id="198" name="Google Shape;198;p21"/>
              <p:cNvPicPr preferRelativeResize="0"/>
              <p:nvPr/>
            </p:nvPicPr>
            <p:blipFill rotWithShape="1">
              <a:blip r:embed="rId3">
                <a:alphaModFix/>
              </a:blip>
              <a:srcRect b="31954" l="0" r="60910" t="40894"/>
              <a:stretch/>
            </p:blipFill>
            <p:spPr>
              <a:xfrm>
                <a:off x="3339250" y="2473650"/>
                <a:ext cx="2664550" cy="846600"/>
              </a:xfrm>
              <a:prstGeom prst="rect">
                <a:avLst/>
              </a:prstGeom>
              <a:noFill/>
              <a:ln>
                <a:noFill/>
              </a:ln>
            </p:spPr>
          </p:pic>
          <p:sp>
            <p:nvSpPr>
              <p:cNvPr id="199" name="Google Shape;199;p21"/>
              <p:cNvSpPr/>
              <p:nvPr/>
            </p:nvSpPr>
            <p:spPr>
              <a:xfrm>
                <a:off x="3339250" y="2276525"/>
                <a:ext cx="545100" cy="3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5456525" y="2354775"/>
                <a:ext cx="690000" cy="3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6047000" y="2688975"/>
                <a:ext cx="99600" cy="37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2" name="Google Shape;202;p21"/>
          <p:cNvCxnSpPr/>
          <p:nvPr/>
        </p:nvCxnSpPr>
        <p:spPr>
          <a:xfrm flipH="1">
            <a:off x="5867850" y="3728325"/>
            <a:ext cx="711300" cy="7200"/>
          </a:xfrm>
          <a:prstGeom prst="straightConnector1">
            <a:avLst/>
          </a:prstGeom>
          <a:noFill/>
          <a:ln cap="flat" cmpd="sng" w="9525">
            <a:solidFill>
              <a:srgbClr val="000000"/>
            </a:solidFill>
            <a:prstDash val="solid"/>
            <a:round/>
            <a:headEnd len="med" w="med" type="none"/>
            <a:tailEnd len="med" w="med" type="triangle"/>
          </a:ln>
        </p:spPr>
      </p:cxnSp>
      <p:grpSp>
        <p:nvGrpSpPr>
          <p:cNvPr id="203" name="Google Shape;203;p21"/>
          <p:cNvGrpSpPr/>
          <p:nvPr/>
        </p:nvGrpSpPr>
        <p:grpSpPr>
          <a:xfrm>
            <a:off x="4418475" y="2430725"/>
            <a:ext cx="796950" cy="1138275"/>
            <a:chOff x="2753150" y="2369000"/>
            <a:chExt cx="796950" cy="1138275"/>
          </a:xfrm>
        </p:grpSpPr>
        <p:sp>
          <p:nvSpPr>
            <p:cNvPr id="204" name="Google Shape;204;p21"/>
            <p:cNvSpPr/>
            <p:nvPr/>
          </p:nvSpPr>
          <p:spPr>
            <a:xfrm>
              <a:off x="2753150" y="2369000"/>
              <a:ext cx="796800" cy="1138275"/>
            </a:xfrm>
            <a:custGeom>
              <a:rect b="b" l="l" r="r" t="t"/>
              <a:pathLst>
                <a:path extrusionOk="0" h="45531" w="31872">
                  <a:moveTo>
                    <a:pt x="570" y="45531"/>
                  </a:moveTo>
                  <a:lnTo>
                    <a:pt x="0" y="854"/>
                  </a:lnTo>
                  <a:lnTo>
                    <a:pt x="31872" y="0"/>
                  </a:lnTo>
                </a:path>
              </a:pathLst>
            </a:custGeom>
            <a:noFill/>
            <a:ln cap="flat" cmpd="sng" w="9525">
              <a:solidFill>
                <a:srgbClr val="000000"/>
              </a:solidFill>
              <a:prstDash val="solid"/>
              <a:round/>
              <a:headEnd len="med" w="med" type="none"/>
              <a:tailEnd len="med" w="med" type="none"/>
            </a:ln>
          </p:spPr>
        </p:sp>
        <p:cxnSp>
          <p:nvCxnSpPr>
            <p:cNvPr id="205" name="Google Shape;205;p21"/>
            <p:cNvCxnSpPr/>
            <p:nvPr/>
          </p:nvCxnSpPr>
          <p:spPr>
            <a:xfrm flipH="1" rot="10800000">
              <a:off x="2767400" y="2376150"/>
              <a:ext cx="782700" cy="21300"/>
            </a:xfrm>
            <a:prstGeom prst="straightConnector1">
              <a:avLst/>
            </a:prstGeom>
            <a:noFill/>
            <a:ln cap="flat" cmpd="sng" w="9525">
              <a:solidFill>
                <a:srgbClr val="000000"/>
              </a:solidFill>
              <a:prstDash val="solid"/>
              <a:round/>
              <a:headEnd len="med" w="med" type="none"/>
              <a:tailEnd len="med" w="med" type="triangle"/>
            </a:ln>
          </p:spPr>
        </p:cxnSp>
      </p:grpSp>
      <p:sp>
        <p:nvSpPr>
          <p:cNvPr id="206" name="Google Shape;206;p21"/>
          <p:cNvSpPr/>
          <p:nvPr/>
        </p:nvSpPr>
        <p:spPr>
          <a:xfrm>
            <a:off x="1158250" y="3252775"/>
            <a:ext cx="534900" cy="14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2005975" y="1829150"/>
            <a:ext cx="92700" cy="3807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005975" y="2731150"/>
            <a:ext cx="92700" cy="38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2005975" y="3541575"/>
            <a:ext cx="92700" cy="38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